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0" r:id="rId4"/>
    <p:sldId id="262" r:id="rId5"/>
    <p:sldId id="261" r:id="rId6"/>
    <p:sldId id="264" r:id="rId7"/>
    <p:sldId id="265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6D3"/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834" autoAdjust="0"/>
  </p:normalViewPr>
  <p:slideViewPr>
    <p:cSldViewPr snapToGrid="0">
      <p:cViewPr varScale="1">
        <p:scale>
          <a:sx n="79" d="100"/>
          <a:sy n="79" d="100"/>
        </p:scale>
        <p:origin x="8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https://www.youtube.com/watch?v=QPLYWyq-VZc&amp;feature=youtu.be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PLYWyq-VZc?feature=oembed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407508"/>
            <a:ext cx="8308080" cy="115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Magic spelling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8556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This activity was developed by Dr. Daniel Jones, CILMAR using the following video:</a:t>
            </a:r>
          </a:p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Stevens, M. [D.O.N.G.]. (2018, June 18).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</a:rPr>
              <a:t> Magic spelling 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[Video]. YouTube. https://youtu.be/QPLYWyq-VZc</a:t>
            </a:r>
          </a:p>
          <a:p>
            <a:endParaRPr lang="en-US" sz="1200" dirty="0">
              <a:solidFill>
                <a:schemeClr val="bg1"/>
              </a:solidFill>
              <a:latin typeface="Acumin Pro" panose="020B0504020202020204" pitchFamily="34" charset="77"/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1859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cumin Pro" panose="020B0504020202020204" pitchFamily="34" charset="0"/>
                <a:ea typeface="Arial" charset="0"/>
                <a:cs typeface="Arial" charset="0"/>
              </a:rPr>
              <a:t>A curious card trick</a:t>
            </a:r>
          </a:p>
          <a:p>
            <a:endParaRPr lang="en-US" sz="2000" b="1" dirty="0">
              <a:solidFill>
                <a:schemeClr val="tx2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4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9</a:t>
            </a:r>
            <a:r>
              <a:rPr lang="en-US" sz="2000" spc="-2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cards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lang="en-US" sz="2000" spc="-4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1</a:t>
            </a:r>
            <a:r>
              <a:rPr lang="en-US" sz="2000" spc="-2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assistant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lang="en-US" sz="20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An</a:t>
            </a:r>
            <a:r>
              <a:rPr lang="en-US" sz="2000" spc="-16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5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abundance</a:t>
            </a:r>
            <a:r>
              <a:rPr lang="en-US" sz="2000" spc="-15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of</a:t>
            </a:r>
            <a:r>
              <a:rPr lang="en-US" sz="2000" spc="-19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5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magic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and</a:t>
            </a:r>
            <a:r>
              <a:rPr lang="en-US" sz="2000" spc="-16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wonder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1026" name="Picture 2" descr="jack of diamonds playing card">
            <a:extLst>
              <a:ext uri="{FF2B5EF4-FFF2-40B4-BE49-F238E27FC236}">
                <a16:creationId xmlns:a16="http://schemas.microsoft.com/office/drawing/2014/main" id="{FC0B0068-7E69-C234-2AB0-3CB85F2C6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67" y="1636315"/>
            <a:ext cx="3626812" cy="272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700973-C1F8-D6A9-0ED2-5A47009F4F9E}"/>
              </a:ext>
            </a:extLst>
          </p:cNvPr>
          <p:cNvSpPr txBox="1"/>
          <p:nvPr/>
        </p:nvSpPr>
        <p:spPr>
          <a:xfrm>
            <a:off x="7745895" y="4391614"/>
            <a:ext cx="36268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 err="1">
                <a:solidFill>
                  <a:schemeClr val="tx2"/>
                </a:solidFill>
                <a:latin typeface="Acumin Pro" panose="020B0504020202020204" pitchFamily="34" charset="0"/>
              </a:rPr>
              <a:t>Pooor</a:t>
            </a:r>
            <a:r>
              <a:rPr lang="en-US" sz="700" dirty="0">
                <a:solidFill>
                  <a:schemeClr val="tx2"/>
                </a:solidFill>
                <a:latin typeface="Acumin Pro" panose="020B0504020202020204" pitchFamily="34" charset="0"/>
              </a:rPr>
              <a:t>, L. (2021, March 7). </a:t>
            </a:r>
            <a:r>
              <a:rPr lang="en-US" sz="700" i="1" dirty="0">
                <a:solidFill>
                  <a:schemeClr val="tx2"/>
                </a:solidFill>
                <a:latin typeface="Acumin Pro" panose="020B0504020202020204" pitchFamily="34" charset="0"/>
              </a:rPr>
              <a:t>jack of diamonds playing card.</a:t>
            </a:r>
            <a:br>
              <a:rPr lang="en-US" sz="700" dirty="0">
                <a:solidFill>
                  <a:schemeClr val="tx2"/>
                </a:solidFill>
                <a:latin typeface="Acumin Pro" panose="020B0504020202020204" pitchFamily="34" charset="0"/>
              </a:rPr>
            </a:br>
            <a:r>
              <a:rPr lang="en-US" sz="700" dirty="0">
                <a:solidFill>
                  <a:schemeClr val="tx2"/>
                </a:solidFill>
                <a:latin typeface="Acumin Pro" panose="020B0504020202020204" pitchFamily="34" charset="0"/>
              </a:rPr>
              <a:t>https://unsplash.com/photos/jack-of-diamonds-playing-card-QHutOO4jiRw</a:t>
            </a:r>
          </a:p>
        </p:txBody>
      </p:sp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cumin Pro" panose="020B0504020202020204" pitchFamily="34" charset="0"/>
              </a:rPr>
              <a:t>Discussion: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What</a:t>
            </a:r>
            <a:r>
              <a:rPr lang="en-US" sz="2000" spc="-1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happened?</a:t>
            </a:r>
            <a:r>
              <a:rPr lang="en-US" sz="2000" spc="-1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How</a:t>
            </a:r>
            <a:r>
              <a:rPr lang="en-US" sz="2000" spc="-2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did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</a:t>
            </a:r>
            <a:r>
              <a:rPr lang="en-US" sz="2000" spc="-1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do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it?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0" indent="0">
              <a:lnSpc>
                <a:spcPct val="100000"/>
              </a:lnSpc>
              <a:spcBef>
                <a:spcPts val="35"/>
              </a:spcBef>
              <a:buClr>
                <a:srgbClr val="6D6E70"/>
              </a:buClr>
              <a:buNone/>
            </a:pPr>
            <a:endParaRPr lang="en-US" sz="24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lang="en-US" sz="2000" spc="-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Is</a:t>
            </a:r>
            <a:r>
              <a:rPr lang="en-US" sz="2000" spc="-19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5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it</a:t>
            </a:r>
            <a:r>
              <a:rPr lang="en-US" sz="2000" spc="-19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magic?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6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Or</a:t>
            </a:r>
            <a:r>
              <a:rPr lang="en-US" sz="2000" spc="-1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3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something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else?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D6E70"/>
              </a:buClr>
              <a:buFont typeface="Arial"/>
              <a:buChar char="•"/>
            </a:pPr>
            <a:endParaRPr lang="en-US" sz="24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lang="en-US" sz="20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Who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wants</a:t>
            </a:r>
            <a:r>
              <a:rPr lang="en-US" sz="2000" spc="-16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to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know</a:t>
            </a:r>
            <a:r>
              <a:rPr lang="en-US" sz="2000" spc="-204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how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the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4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trick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is</a:t>
            </a:r>
            <a:r>
              <a:rPr lang="en-US" sz="2000" spc="-1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done?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D6E70"/>
              </a:buClr>
              <a:buFont typeface="Arial"/>
              <a:buChar char="•"/>
            </a:pPr>
            <a:endParaRPr lang="en-US" sz="24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355600" marR="67627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000" spc="-2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How</a:t>
            </a:r>
            <a:r>
              <a:rPr lang="en-US" sz="2000" spc="-1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might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you</a:t>
            </a:r>
            <a:r>
              <a:rPr lang="en-US" sz="2000" spc="-1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go</a:t>
            </a:r>
            <a:r>
              <a:rPr lang="en-US" sz="2000" spc="-19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5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about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learning</a:t>
            </a:r>
            <a:r>
              <a:rPr lang="en-US" sz="2000" spc="-16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this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trick?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D6E70"/>
              </a:buClr>
              <a:buFont typeface="Arial"/>
              <a:buChar char="•"/>
            </a:pPr>
            <a:endParaRPr lang="en-US" sz="24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000" spc="-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What</a:t>
            </a:r>
            <a:r>
              <a:rPr lang="en-US" sz="2000" spc="-16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if</a:t>
            </a:r>
            <a:r>
              <a:rPr lang="en-US" sz="2000" spc="-19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</a:t>
            </a:r>
            <a:r>
              <a:rPr lang="en-US" sz="2000" spc="-19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told</a:t>
            </a:r>
            <a:r>
              <a:rPr lang="en-US" sz="2000" spc="-1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you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this</a:t>
            </a:r>
            <a:r>
              <a:rPr lang="en-US" sz="2000" spc="-1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4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trick</a:t>
            </a:r>
            <a:r>
              <a:rPr lang="en-US" sz="2000" spc="-18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is</a:t>
            </a:r>
            <a:r>
              <a:rPr lang="en-US" sz="2000" spc="-18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4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self-</a:t>
            </a:r>
            <a:r>
              <a:rPr lang="en-US" sz="2000" spc="3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working— </a:t>
            </a:r>
            <a:r>
              <a:rPr lang="en-US" sz="2000" spc="-12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</a:t>
            </a:r>
            <a:r>
              <a:rPr lang="en-US" sz="2000" spc="-1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7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property</a:t>
            </a:r>
            <a:r>
              <a:rPr lang="en-US" sz="2000" spc="-20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of</a:t>
            </a:r>
            <a:r>
              <a:rPr lang="en-US" sz="2000" spc="-19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numbers</a:t>
            </a:r>
            <a:r>
              <a:rPr lang="en-US" sz="2000" spc="-17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and</a:t>
            </a:r>
            <a:r>
              <a:rPr lang="en-US" sz="2000" spc="-165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Acumin Pro" panose="020B0504020202020204" pitchFamily="34" charset="0"/>
                <a:cs typeface="Trebuchet MS"/>
              </a:rPr>
              <a:t>orders?</a:t>
            </a:r>
            <a:endParaRPr lang="en-US" sz="2000" dirty="0">
              <a:solidFill>
                <a:schemeClr val="tx2"/>
              </a:solidFill>
              <a:latin typeface="Acumin Pro" panose="020B0504020202020204" pitchFamily="34" charset="0"/>
              <a:cs typeface="Trebuchet MS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tx2"/>
                </a:solidFill>
                <a:latin typeface="Acumin Pro" panose="020B0504020202020204" pitchFamily="34" charset="0"/>
              </a:rPr>
              <a:t>The reveal…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6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spcBef>
                <a:spcPts val="100"/>
              </a:spcBef>
              <a:buNone/>
              <a:tabLst>
                <a:tab pos="469265" algn="l"/>
              </a:tabLst>
            </a:pPr>
            <a:r>
              <a:rPr lang="en-US" sz="2000" b="1" spc="-45" dirty="0">
                <a:solidFill>
                  <a:schemeClr val="tx2"/>
                </a:solidFill>
                <a:latin typeface="Trebuchet MS"/>
                <a:cs typeface="Trebuchet MS"/>
              </a:rPr>
              <a:t>A curious card trick</a:t>
            </a:r>
          </a:p>
          <a:p>
            <a:pPr marL="12700" indent="0">
              <a:lnSpc>
                <a:spcPct val="100000"/>
              </a:lnSpc>
              <a:spcBef>
                <a:spcPts val="100"/>
              </a:spcBef>
              <a:buNone/>
              <a:tabLst>
                <a:tab pos="469265" algn="l"/>
              </a:tabLst>
            </a:pPr>
            <a:endParaRPr lang="en-US" sz="2000" spc="-45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</a:tabLst>
            </a:pP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9</a:t>
            </a:r>
            <a:r>
              <a:rPr lang="en-US" sz="2000" spc="-2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cards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3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stacks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0" dirty="0">
                <a:solidFill>
                  <a:schemeClr val="tx2"/>
                </a:solidFill>
                <a:latin typeface="Trebuchet MS"/>
                <a:cs typeface="Trebuchet MS"/>
              </a:rPr>
              <a:t>of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50" dirty="0">
                <a:solidFill>
                  <a:schemeClr val="tx2"/>
                </a:solidFill>
                <a:latin typeface="Trebuchet MS"/>
                <a:cs typeface="Trebuchet MS"/>
              </a:rPr>
              <a:t>3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lang="en-US" sz="2000" spc="-75" dirty="0">
                <a:solidFill>
                  <a:schemeClr val="tx2"/>
                </a:solidFill>
                <a:latin typeface="Trebuchet MS"/>
                <a:cs typeface="Trebuchet MS"/>
              </a:rPr>
              <a:t>Assistant</a:t>
            </a: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5" dirty="0">
                <a:solidFill>
                  <a:schemeClr val="tx2"/>
                </a:solidFill>
                <a:latin typeface="Trebuchet MS"/>
                <a:cs typeface="Trebuchet MS"/>
              </a:rPr>
              <a:t>selects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1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stack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lang="en-US" sz="2000" spc="-105" dirty="0">
                <a:solidFill>
                  <a:schemeClr val="tx2"/>
                </a:solidFill>
                <a:latin typeface="Trebuchet MS"/>
                <a:cs typeface="Trebuchet MS"/>
              </a:rPr>
              <a:t>Flip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over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to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reveal</a:t>
            </a:r>
            <a:r>
              <a:rPr lang="en-US" sz="2000" spc="-2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25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CARD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lang="en-US" sz="2000" spc="-125" dirty="0">
                <a:solidFill>
                  <a:schemeClr val="tx2"/>
                </a:solidFill>
                <a:latin typeface="Trebuchet MS"/>
                <a:cs typeface="Trebuchet MS"/>
              </a:rPr>
              <a:t>Place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5" dirty="0">
                <a:solidFill>
                  <a:schemeClr val="tx2"/>
                </a:solidFill>
                <a:latin typeface="Trebuchet MS"/>
                <a:cs typeface="Trebuchet MS"/>
              </a:rPr>
              <a:t>selected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10" dirty="0">
                <a:solidFill>
                  <a:schemeClr val="tx2"/>
                </a:solidFill>
                <a:latin typeface="Trebuchet MS"/>
                <a:cs typeface="Trebuchet MS"/>
              </a:rPr>
              <a:t>stack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rebuchet MS"/>
                <a:cs typeface="Trebuchet MS"/>
              </a:rPr>
              <a:t>on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50" dirty="0">
                <a:solidFill>
                  <a:schemeClr val="tx2"/>
                </a:solidFill>
                <a:latin typeface="Trebuchet MS"/>
                <a:cs typeface="Trebuchet MS"/>
              </a:rPr>
              <a:t>top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0" dirty="0">
                <a:solidFill>
                  <a:schemeClr val="tx2"/>
                </a:solidFill>
                <a:latin typeface="Trebuchet MS"/>
                <a:cs typeface="Trebuchet MS"/>
              </a:rPr>
              <a:t>of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0" dirty="0">
                <a:solidFill>
                  <a:schemeClr val="tx2"/>
                </a:solidFill>
                <a:latin typeface="Trebuchet MS"/>
                <a:cs typeface="Trebuchet MS"/>
              </a:rPr>
              <a:t>remaining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stacks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900" marR="13843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lang="en-US" sz="2000" spc="-80" dirty="0">
                <a:solidFill>
                  <a:schemeClr val="tx2"/>
                </a:solidFill>
                <a:latin typeface="Trebuchet MS"/>
                <a:cs typeface="Trebuchet MS"/>
              </a:rPr>
              <a:t>Spell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55" dirty="0">
                <a:solidFill>
                  <a:schemeClr val="tx2"/>
                </a:solidFill>
                <a:latin typeface="Trebuchet MS"/>
                <a:cs typeface="Trebuchet MS"/>
              </a:rPr>
              <a:t>out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number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Trebuchet MS"/>
                <a:cs typeface="Trebuchet MS"/>
              </a:rPr>
              <a:t>and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0" dirty="0">
                <a:solidFill>
                  <a:schemeClr val="tx2"/>
                </a:solidFill>
                <a:latin typeface="Trebuchet MS"/>
                <a:cs typeface="Trebuchet MS"/>
              </a:rPr>
              <a:t>suit</a:t>
            </a:r>
            <a:r>
              <a:rPr lang="en-US" sz="2000" spc="-1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0" dirty="0">
                <a:solidFill>
                  <a:schemeClr val="tx2"/>
                </a:solidFill>
                <a:latin typeface="Trebuchet MS"/>
                <a:cs typeface="Trebuchet MS"/>
              </a:rPr>
              <a:t>of</a:t>
            </a:r>
            <a:r>
              <a:rPr lang="en-US" sz="2000" spc="-2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25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CARD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0" dirty="0">
                <a:solidFill>
                  <a:schemeClr val="tx2"/>
                </a:solidFill>
                <a:latin typeface="Trebuchet MS"/>
                <a:cs typeface="Trebuchet MS"/>
              </a:rPr>
              <a:t>dealing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Trebuchet MS"/>
                <a:cs typeface="Trebuchet MS"/>
              </a:rPr>
              <a:t>one </a:t>
            </a:r>
            <a:r>
              <a:rPr lang="en-US" sz="2000" spc="-110" dirty="0">
                <a:solidFill>
                  <a:schemeClr val="tx2"/>
                </a:solidFill>
                <a:latin typeface="Trebuchet MS"/>
                <a:cs typeface="Trebuchet MS"/>
              </a:rPr>
              <a:t>card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for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Trebuchet MS"/>
                <a:cs typeface="Trebuchet MS"/>
              </a:rPr>
              <a:t>each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55" dirty="0">
                <a:solidFill>
                  <a:schemeClr val="tx2"/>
                </a:solidFill>
                <a:latin typeface="Trebuchet MS"/>
                <a:cs typeface="Trebuchet MS"/>
              </a:rPr>
              <a:t>letter </a:t>
            </a: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stopping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55" dirty="0">
                <a:solidFill>
                  <a:schemeClr val="tx2"/>
                </a:solidFill>
                <a:latin typeface="Trebuchet MS"/>
                <a:cs typeface="Trebuchet MS"/>
              </a:rPr>
              <a:t>after</a:t>
            </a:r>
            <a:r>
              <a:rPr lang="en-US" sz="2000" spc="-14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Trebuchet MS"/>
                <a:cs typeface="Trebuchet MS"/>
              </a:rPr>
              <a:t>each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word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lang="en-US" sz="2000" spc="-125" dirty="0">
                <a:solidFill>
                  <a:schemeClr val="tx2"/>
                </a:solidFill>
                <a:latin typeface="Trebuchet MS"/>
                <a:cs typeface="Trebuchet MS"/>
              </a:rPr>
              <a:t>Place</a:t>
            </a:r>
            <a:r>
              <a:rPr lang="en-US" sz="2000" spc="-1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5" dirty="0">
                <a:solidFill>
                  <a:schemeClr val="tx2"/>
                </a:solidFill>
                <a:latin typeface="Trebuchet MS"/>
                <a:cs typeface="Trebuchet MS"/>
              </a:rPr>
              <a:t>remaining</a:t>
            </a:r>
            <a:r>
              <a:rPr lang="en-US" sz="2000" spc="-1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Trebuchet MS"/>
                <a:cs typeface="Trebuchet MS"/>
              </a:rPr>
              <a:t>cards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rebuchet MS"/>
                <a:cs typeface="Trebuchet MS"/>
              </a:rPr>
              <a:t>on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Trebuchet MS"/>
                <a:cs typeface="Trebuchet MS"/>
              </a:rPr>
              <a:t>top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lang="en-US" sz="2000" spc="-105" dirty="0">
                <a:solidFill>
                  <a:schemeClr val="tx2"/>
                </a:solidFill>
                <a:latin typeface="Trebuchet MS"/>
                <a:cs typeface="Trebuchet MS"/>
              </a:rPr>
              <a:t>Repeat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75" dirty="0">
                <a:solidFill>
                  <a:schemeClr val="tx2"/>
                </a:solidFill>
                <a:latin typeface="Trebuchet MS"/>
                <a:cs typeface="Trebuchet MS"/>
              </a:rPr>
              <a:t>steps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6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54" dirty="0">
                <a:solidFill>
                  <a:schemeClr val="tx2"/>
                </a:solidFill>
                <a:latin typeface="Trebuchet MS"/>
                <a:cs typeface="Trebuchet MS"/>
              </a:rPr>
              <a:t>&amp;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7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for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Trebuchet MS"/>
                <a:cs typeface="Trebuchet MS"/>
              </a:rPr>
              <a:t>each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word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After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45" dirty="0">
                <a:solidFill>
                  <a:schemeClr val="tx2"/>
                </a:solidFill>
                <a:latin typeface="Trebuchet MS"/>
                <a:cs typeface="Trebuchet MS"/>
              </a:rPr>
              <a:t>all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3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55" dirty="0">
                <a:solidFill>
                  <a:schemeClr val="tx2"/>
                </a:solidFill>
                <a:latin typeface="Trebuchet MS"/>
                <a:cs typeface="Trebuchet MS"/>
              </a:rPr>
              <a:t>words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45" dirty="0">
                <a:solidFill>
                  <a:schemeClr val="tx2"/>
                </a:solidFill>
                <a:latin typeface="Trebuchet MS"/>
                <a:cs typeface="Trebuchet MS"/>
              </a:rPr>
              <a:t>are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25" dirty="0">
                <a:solidFill>
                  <a:schemeClr val="tx2"/>
                </a:solidFill>
                <a:latin typeface="Trebuchet MS"/>
                <a:cs typeface="Trebuchet MS"/>
              </a:rPr>
              <a:t>spelled,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deal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20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10" dirty="0">
                <a:solidFill>
                  <a:schemeClr val="tx2"/>
                </a:solidFill>
                <a:latin typeface="Trebuchet MS"/>
                <a:cs typeface="Trebuchet MS"/>
              </a:rPr>
              <a:t>card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for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5" dirty="0">
                <a:solidFill>
                  <a:schemeClr val="tx2"/>
                </a:solidFill>
                <a:latin typeface="Trebuchet MS"/>
                <a:cs typeface="Trebuchet MS"/>
              </a:rPr>
              <a:t>each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55" dirty="0">
                <a:solidFill>
                  <a:schemeClr val="tx2"/>
                </a:solidFill>
                <a:latin typeface="Trebuchet MS"/>
                <a:cs typeface="Trebuchet MS"/>
              </a:rPr>
              <a:t>letter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Trebuchet MS"/>
                <a:cs typeface="Trebuchet MS"/>
              </a:rPr>
              <a:t>to </a:t>
            </a:r>
            <a:r>
              <a:rPr lang="en-US" sz="2000" spc="-90" dirty="0">
                <a:solidFill>
                  <a:schemeClr val="tx2"/>
                </a:solidFill>
                <a:latin typeface="Trebuchet MS"/>
                <a:cs typeface="Trebuchet MS"/>
              </a:rPr>
              <a:t>spell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0" dirty="0">
                <a:solidFill>
                  <a:schemeClr val="tx2"/>
                </a:solidFill>
                <a:latin typeface="Trebuchet MS"/>
                <a:cs typeface="Trebuchet MS"/>
              </a:rPr>
              <a:t>word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MAGIC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468630" indent="-455930">
              <a:lnSpc>
                <a:spcPct val="100000"/>
              </a:lnSpc>
              <a:buAutoNum type="arabicPeriod"/>
              <a:tabLst>
                <a:tab pos="468630" algn="l"/>
              </a:tabLst>
            </a:pPr>
            <a:r>
              <a:rPr lang="en-US" sz="2000" spc="-105" dirty="0">
                <a:solidFill>
                  <a:schemeClr val="tx2"/>
                </a:solidFill>
                <a:latin typeface="Trebuchet MS"/>
                <a:cs typeface="Trebuchet MS"/>
              </a:rPr>
              <a:t>Flip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over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20" dirty="0">
                <a:solidFill>
                  <a:schemeClr val="tx2"/>
                </a:solidFill>
                <a:latin typeface="Trebuchet MS"/>
                <a:cs typeface="Trebuchet MS"/>
              </a:rPr>
              <a:t>final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55" dirty="0">
                <a:solidFill>
                  <a:schemeClr val="tx2"/>
                </a:solidFill>
                <a:latin typeface="Trebuchet MS"/>
                <a:cs typeface="Trebuchet MS"/>
              </a:rPr>
              <a:t>card/C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to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chemeClr val="tx2"/>
                </a:solidFill>
                <a:latin typeface="Trebuchet MS"/>
                <a:cs typeface="Trebuchet MS"/>
              </a:rPr>
              <a:t>reveal</a:t>
            </a:r>
            <a:r>
              <a:rPr lang="en-US" sz="2000" spc="-1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5" dirty="0">
                <a:solidFill>
                  <a:schemeClr val="tx2"/>
                </a:solidFill>
                <a:latin typeface="Trebuchet MS"/>
                <a:cs typeface="Trebuchet MS"/>
              </a:rPr>
              <a:t>your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CARD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5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cumin Pro" panose="020B0504020202020204" pitchFamily="34" charset="0"/>
              </a:rPr>
              <a:t>The Debrief: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How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Trebuchet MS"/>
                <a:cs typeface="Trebuchet MS"/>
              </a:rPr>
              <a:t>did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Trebuchet MS"/>
                <a:cs typeface="Trebuchet MS"/>
              </a:rPr>
              <a:t>you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feel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Trebuchet MS"/>
                <a:cs typeface="Trebuchet MS"/>
              </a:rPr>
              <a:t>during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the</a:t>
            </a:r>
            <a:r>
              <a:rPr lang="en-US" sz="2000" spc="-17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activity?</a:t>
            </a:r>
            <a:b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</a:b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What</a:t>
            </a:r>
            <a:r>
              <a:rPr lang="en-US" sz="2000" spc="-1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Trebuchet MS"/>
                <a:cs typeface="Trebuchet MS"/>
              </a:rPr>
              <a:t>happened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5" dirty="0">
                <a:solidFill>
                  <a:schemeClr val="tx2"/>
                </a:solidFill>
                <a:latin typeface="Trebuchet MS"/>
                <a:cs typeface="Trebuchet MS"/>
              </a:rPr>
              <a:t>in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this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activity?</a:t>
            </a:r>
            <a:b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</a:b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What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0" dirty="0">
                <a:solidFill>
                  <a:schemeClr val="tx2"/>
                </a:solidFill>
                <a:latin typeface="Trebuchet MS"/>
                <a:cs typeface="Trebuchet MS"/>
              </a:rPr>
              <a:t>strategies</a:t>
            </a:r>
            <a:r>
              <a:rPr lang="en-US" sz="2000" spc="-1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40" dirty="0">
                <a:solidFill>
                  <a:schemeClr val="tx2"/>
                </a:solidFill>
                <a:latin typeface="Trebuchet MS"/>
                <a:cs typeface="Trebuchet MS"/>
              </a:rPr>
              <a:t>did</a:t>
            </a:r>
            <a:r>
              <a:rPr lang="en-US" sz="2000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Trebuchet MS"/>
                <a:cs typeface="Trebuchet MS"/>
              </a:rPr>
              <a:t>you</a:t>
            </a:r>
            <a:r>
              <a:rPr lang="en-US" sz="2000" spc="-17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60" dirty="0">
                <a:solidFill>
                  <a:schemeClr val="tx2"/>
                </a:solidFill>
                <a:latin typeface="Trebuchet MS"/>
                <a:cs typeface="Trebuchet MS"/>
              </a:rPr>
              <a:t>use</a:t>
            </a:r>
            <a:r>
              <a:rPr lang="en-US" sz="2000" spc="-18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85" dirty="0">
                <a:solidFill>
                  <a:schemeClr val="tx2"/>
                </a:solidFill>
                <a:latin typeface="Trebuchet MS"/>
                <a:cs typeface="Trebuchet MS"/>
              </a:rPr>
              <a:t>to</a:t>
            </a:r>
            <a:r>
              <a:rPr lang="en-US" sz="2000" spc="-1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75" dirty="0">
                <a:solidFill>
                  <a:schemeClr val="tx2"/>
                </a:solidFill>
                <a:latin typeface="Trebuchet MS"/>
                <a:cs typeface="Trebuchet MS"/>
              </a:rPr>
              <a:t>solve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25" dirty="0">
                <a:solidFill>
                  <a:schemeClr val="tx2"/>
                </a:solidFill>
                <a:latin typeface="Trebuchet MS"/>
                <a:cs typeface="Trebuchet MS"/>
              </a:rPr>
              <a:t>the </a:t>
            </a:r>
            <a:r>
              <a:rPr lang="en-US" sz="2000" spc="-45" dirty="0">
                <a:solidFill>
                  <a:schemeClr val="tx2"/>
                </a:solidFill>
                <a:latin typeface="Trebuchet MS"/>
                <a:cs typeface="Trebuchet MS"/>
              </a:rPr>
              <a:t>problem?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Did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30" dirty="0">
                <a:solidFill>
                  <a:schemeClr val="tx2"/>
                </a:solidFill>
                <a:latin typeface="Trebuchet MS"/>
                <a:cs typeface="Trebuchet MS"/>
              </a:rPr>
              <a:t>you</a:t>
            </a:r>
            <a:r>
              <a:rPr lang="en-US" sz="2000" spc="-19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90" dirty="0">
                <a:solidFill>
                  <a:schemeClr val="tx2"/>
                </a:solidFill>
                <a:latin typeface="Trebuchet MS"/>
                <a:cs typeface="Trebuchet MS"/>
              </a:rPr>
              <a:t>ask</a:t>
            </a:r>
            <a:r>
              <a:rPr lang="en-US" sz="2000" spc="-16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75" dirty="0">
                <a:solidFill>
                  <a:schemeClr val="tx2"/>
                </a:solidFill>
                <a:latin typeface="Trebuchet MS"/>
                <a:cs typeface="Trebuchet MS"/>
              </a:rPr>
              <a:t>simple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75" dirty="0">
                <a:solidFill>
                  <a:schemeClr val="tx2"/>
                </a:solidFill>
                <a:latin typeface="Trebuchet MS"/>
                <a:cs typeface="Trebuchet MS"/>
              </a:rPr>
              <a:t>or</a:t>
            </a:r>
            <a:r>
              <a:rPr lang="en-US" sz="2000" spc="-1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2000" spc="-35" dirty="0">
                <a:solidFill>
                  <a:schemeClr val="tx2"/>
                </a:solidFill>
                <a:latin typeface="Trebuchet MS"/>
                <a:cs typeface="Trebuchet MS"/>
              </a:rPr>
              <a:t>complex </a:t>
            </a:r>
            <a:r>
              <a:rPr lang="en-US" sz="2000" spc="-10" dirty="0">
                <a:solidFill>
                  <a:schemeClr val="tx2"/>
                </a:solidFill>
                <a:latin typeface="Trebuchet MS"/>
                <a:cs typeface="Trebuchet MS"/>
              </a:rPr>
              <a:t>questions?</a:t>
            </a:r>
            <a:endParaRPr lang="en-US" sz="20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4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cumin Pro" panose="020B0504020202020204" pitchFamily="34" charset="0"/>
              </a:rPr>
              <a:t>The Debrief: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Are there other ways you could get answers? Where could you find the info you need?</a:t>
            </a:r>
            <a:b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</a:br>
            <a:endParaRPr lang="en-US" sz="2000" spc="-2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What did you learn as a result of this activity? And why does this matter?</a:t>
            </a:r>
            <a:b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</a:br>
            <a:endParaRPr lang="en-US" sz="2000" spc="-2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20" dirty="0">
                <a:solidFill>
                  <a:schemeClr val="tx2"/>
                </a:solidFill>
                <a:latin typeface="Trebuchet MS"/>
                <a:cs typeface="Trebuchet MS"/>
              </a:rPr>
              <a:t>How does general curiosity or wonder relate to intercultural curiosity?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0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spcBef>
                <a:spcPts val="100"/>
              </a:spcBef>
              <a:buNone/>
              <a:tabLst>
                <a:tab pos="469265" algn="l"/>
              </a:tabLst>
            </a:pPr>
            <a:r>
              <a:rPr lang="en-US" sz="2000" b="1" spc="-45" dirty="0">
                <a:solidFill>
                  <a:schemeClr val="tx2"/>
                </a:solidFill>
                <a:latin typeface="Trebuchet MS"/>
                <a:cs typeface="Trebuchet MS"/>
              </a:rPr>
              <a:t>Excerpt from D.O.N.G: Magic Spelling</a:t>
            </a:r>
            <a:endParaRPr lang="en-US" sz="2000" spc="-45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2" name="Online Media 1" title="Magic Spelling">
            <a:hlinkClick r:id="" action="ppaction://media"/>
            <a:extLst>
              <a:ext uri="{FF2B5EF4-FFF2-40B4-BE49-F238E27FC236}">
                <a16:creationId xmlns:a16="http://schemas.microsoft.com/office/drawing/2014/main" id="{443406F9-56E8-F764-DB80-87C287A7815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550808" y="2017922"/>
            <a:ext cx="7090383" cy="400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9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cumin Pro" panose="020B0504020202020204" pitchFamily="34" charset="0"/>
              </a:rPr>
              <a:t>Intercultural Curiosity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tx2"/>
                </a:solidFill>
                <a:latin typeface="Acumin Pro" panose="020B0504020202020204" pitchFamily="34" charset="0"/>
              </a:rPr>
              <a:t>AAC&amp;U Intercultural Knowledge and Competence VALUE Rubric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Acumin Pro" panose="020B05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Magic spelling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05D2CED3-ED7F-1823-B4AC-F4DC2448A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3359"/>
              </p:ext>
            </p:extLst>
          </p:nvPr>
        </p:nvGraphicFramePr>
        <p:xfrm>
          <a:off x="1610043" y="2474259"/>
          <a:ext cx="8971914" cy="2219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6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Acumin Pro" panose="020B05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/>
                    </a:solidFill>
                  </a:tcPr>
                </a:tc>
                <a:tc>
                  <a:txBody>
                    <a:bodyPr/>
                    <a:lstStyle/>
                    <a:p>
                      <a:pPr marL="478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Developing</a:t>
                      </a:r>
                      <a:endParaRPr sz="18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/>
                    </a:solidFill>
                  </a:tcPr>
                </a:tc>
                <a:tc>
                  <a:txBody>
                    <a:bodyPr/>
                    <a:lstStyle/>
                    <a:p>
                      <a:pPr marL="7372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Emerging</a:t>
                      </a:r>
                      <a:endParaRPr sz="18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Proficient</a:t>
                      </a:r>
                      <a:endParaRPr sz="18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5764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Attitude</a:t>
                      </a:r>
                      <a:endParaRPr sz="2000" dirty="0">
                        <a:latin typeface="Acumin Pro" panose="020B0504020202020204" pitchFamily="34" charset="0"/>
                        <a:cs typeface="Trebuchet MS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Curiosity</a:t>
                      </a:r>
                      <a:endParaRPr sz="18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213995">
                        <a:lnSpc>
                          <a:spcPct val="114999"/>
                        </a:lnSpc>
                        <a:spcBef>
                          <a:spcPts val="844"/>
                        </a:spcBef>
                      </a:pPr>
                      <a:r>
                        <a:rPr sz="1600" spc="-3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Asks</a:t>
                      </a:r>
                      <a:r>
                        <a:rPr sz="1600" spc="-9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5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simple</a:t>
                      </a:r>
                      <a:r>
                        <a:rPr sz="1600" spc="-8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or </a:t>
                      </a:r>
                      <a:r>
                        <a:rPr sz="1600" spc="-7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surface </a:t>
                      </a:r>
                      <a:r>
                        <a:rPr sz="1600" spc="-1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questions </a:t>
                      </a:r>
                      <a:r>
                        <a:rPr sz="1600" spc="-4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about</a:t>
                      </a:r>
                      <a:r>
                        <a:rPr sz="1600" spc="-10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6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other</a:t>
                      </a:r>
                      <a:r>
                        <a:rPr sz="1600" spc="-10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9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cultures.</a:t>
                      </a:r>
                      <a:endParaRPr sz="16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>
                        <a:alpha val="6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210820">
                        <a:lnSpc>
                          <a:spcPct val="114999"/>
                        </a:lnSpc>
                        <a:spcBef>
                          <a:spcPts val="844"/>
                        </a:spcBef>
                      </a:pPr>
                      <a:r>
                        <a:rPr sz="1600" spc="-3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Asks</a:t>
                      </a:r>
                      <a:r>
                        <a:rPr sz="1600" spc="-9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6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deeper</a:t>
                      </a:r>
                      <a:r>
                        <a:rPr sz="1600" spc="-114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questions </a:t>
                      </a:r>
                      <a:r>
                        <a:rPr sz="1600" spc="-4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about</a:t>
                      </a:r>
                      <a:r>
                        <a:rPr sz="1600" spc="-8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6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other</a:t>
                      </a:r>
                      <a:r>
                        <a:rPr sz="1600" spc="-9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7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cultures</a:t>
                      </a:r>
                      <a:r>
                        <a:rPr sz="1600" spc="-8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and </a:t>
                      </a:r>
                      <a:r>
                        <a:rPr sz="1600" spc="-6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seeks</a:t>
                      </a:r>
                      <a:r>
                        <a:rPr sz="1600" spc="-114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4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out</a:t>
                      </a:r>
                      <a:r>
                        <a:rPr sz="1600" spc="-10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5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answers</a:t>
                      </a:r>
                      <a:r>
                        <a:rPr sz="1600" spc="-10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to </a:t>
                      </a:r>
                      <a:r>
                        <a:rPr sz="1600" spc="-6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these</a:t>
                      </a:r>
                      <a:r>
                        <a:rPr sz="1600" spc="-13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questions.</a:t>
                      </a:r>
                      <a:endParaRPr sz="16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>
                        <a:alpha val="6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414020">
                        <a:lnSpc>
                          <a:spcPct val="114999"/>
                        </a:lnSpc>
                        <a:spcBef>
                          <a:spcPts val="845"/>
                        </a:spcBef>
                      </a:pPr>
                      <a:r>
                        <a:rPr sz="1600" spc="-3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Asks</a:t>
                      </a:r>
                      <a:r>
                        <a:rPr sz="1600" spc="-8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5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complex</a:t>
                      </a:r>
                      <a:r>
                        <a:rPr sz="1600" spc="-10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4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questions</a:t>
                      </a:r>
                      <a:r>
                        <a:rPr sz="1600" spc="-8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about </a:t>
                      </a:r>
                      <a:r>
                        <a:rPr sz="1600" spc="-6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other</a:t>
                      </a:r>
                      <a:r>
                        <a:rPr sz="1600" spc="-12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9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cultures,</a:t>
                      </a:r>
                      <a:r>
                        <a:rPr sz="1600" spc="-11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6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seeks</a:t>
                      </a:r>
                      <a:r>
                        <a:rPr sz="1600" spc="-10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4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out</a:t>
                      </a:r>
                      <a:r>
                        <a:rPr sz="1600" spc="-12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and </a:t>
                      </a:r>
                      <a:r>
                        <a:rPr sz="1600" spc="-8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articulates</a:t>
                      </a:r>
                      <a:r>
                        <a:rPr sz="1600" spc="-6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5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answers</a:t>
                      </a:r>
                      <a:r>
                        <a:rPr sz="1600" spc="-9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6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to</a:t>
                      </a:r>
                      <a:r>
                        <a:rPr sz="1600" spc="-10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these </a:t>
                      </a:r>
                      <a:r>
                        <a:rPr sz="1600" spc="-4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questions</a:t>
                      </a:r>
                      <a:r>
                        <a:rPr sz="1600" spc="-8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that</a:t>
                      </a:r>
                      <a:r>
                        <a:rPr sz="1600" spc="-10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reflect</a:t>
                      </a:r>
                      <a:r>
                        <a:rPr sz="1600" spc="-11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2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multiple </a:t>
                      </a:r>
                      <a:r>
                        <a:rPr sz="1600" spc="-8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cultural</a:t>
                      </a:r>
                      <a:r>
                        <a:rPr sz="1600" spc="-55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485354"/>
                          </a:solidFill>
                          <a:latin typeface="Acumin Pro" panose="020B0504020202020204" pitchFamily="34" charset="0"/>
                          <a:cs typeface="Trebuchet MS"/>
                        </a:rPr>
                        <a:t>perspectives.</a:t>
                      </a:r>
                      <a:endParaRPr sz="1600" dirty="0">
                        <a:latin typeface="Acumin Pro" panose="020B0504020202020204" pitchFamily="34" charset="0"/>
                        <a:cs typeface="Trebuchet MS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7A6D3">
                        <a:alpha val="6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84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437</Words>
  <Application>Microsoft Office PowerPoint</Application>
  <PresentationFormat>Widescreen</PresentationFormat>
  <Paragraphs>65</Paragraphs>
  <Slides>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Acumin Pro</vt:lpstr>
      <vt:lpstr>Arial</vt:lpstr>
      <vt:lpstr>Calibri</vt:lpstr>
      <vt:lpstr>Calibri Light</vt:lpstr>
      <vt:lpstr>Myriad Pro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Patton, Kelsey Elizabeth</cp:lastModifiedBy>
  <cp:revision>23</cp:revision>
  <dcterms:created xsi:type="dcterms:W3CDTF">2018-08-27T14:09:00Z</dcterms:created>
  <dcterms:modified xsi:type="dcterms:W3CDTF">2023-12-04T15:26:24Z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2023-12-04T13:49:39Z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72f0b40a-451e-48d1-b19b-e8df5a3a23ef</vt:lpwstr>
  </property>
  <property fmtid="{D5CDD505-2E9C-101B-9397-08002B2CF9AE}" pid="8" name="MSIP_Label_4044bd30-2ed7-4c9d-9d12-46200872a97b_ContentBits">
    <vt:lpwstr>0</vt:lpwstr>
  </property>
</Properties>
</file>